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7" r:id="rId2"/>
  </p:sldIdLst>
  <p:sldSz cx="6858000" cy="9906000" type="A4"/>
  <p:notesSz cx="6797675" cy="9926638"/>
  <p:defaultTextStyle>
    <a:defPPr>
      <a:defRPr lang="en-US"/>
    </a:defPPr>
    <a:lvl1pPr marL="0" algn="l" defTabSz="70372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51861" algn="l" defTabSz="70372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03722" algn="l" defTabSz="70372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55583" algn="l" defTabSz="70372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07444" algn="l" defTabSz="70372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59306" algn="l" defTabSz="70372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11167" algn="l" defTabSz="70372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63028" algn="l" defTabSz="70372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814889" algn="l" defTabSz="70372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imphiwe Shongwe" initials="SS" lastIdx="5" clrIdx="0">
    <p:extLst>
      <p:ext uri="{19B8F6BF-5375-455C-9EA6-DF929625EA0E}">
        <p15:presenceInfo xmlns:p15="http://schemas.microsoft.com/office/powerpoint/2012/main" userId="S-1-5-21-2570173191-2619542135-1323179230-11113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88B8"/>
    <a:srgbClr val="BCD853"/>
    <a:srgbClr val="CAD44F"/>
    <a:srgbClr val="F25A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12" autoAdjust="0"/>
    <p:restoredTop sz="95358" autoAdjust="0"/>
  </p:normalViewPr>
  <p:slideViewPr>
    <p:cSldViewPr>
      <p:cViewPr varScale="1">
        <p:scale>
          <a:sx n="86" d="100"/>
          <a:sy n="86" d="100"/>
        </p:scale>
        <p:origin x="3702" y="10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1F7AE0-41E7-4CB6-A0B0-4C01399C13F8}" type="datetimeFigureOut">
              <a:rPr lang="en-ZA" smtClean="0"/>
              <a:t>2020/12/10</a:t>
            </a:fld>
            <a:endParaRPr lang="en-Z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44538"/>
            <a:ext cx="25749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CCC66B-B10B-42EA-964E-83F60BFB97A5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9344491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0372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51861" algn="l" defTabSz="70372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703722" algn="l" defTabSz="70372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55583" algn="l" defTabSz="70372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407444" algn="l" defTabSz="70372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59306" algn="l" defTabSz="70372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111167" algn="l" defTabSz="70372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63028" algn="l" defTabSz="70372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814889" algn="l" defTabSz="70372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9DCC7C2D-AED9-43FF-B918-DA5FD9A0A1B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73216" y="1424608"/>
            <a:ext cx="1346977" cy="965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5212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9DCC7C2D-AED9-43FF-B918-DA5FD9A0A1B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73216" y="1424608"/>
            <a:ext cx="1346977" cy="965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7840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CC773F9-16DE-40CE-A333-30671E867180}"/>
              </a:ext>
            </a:extLst>
          </p:cNvPr>
          <p:cNvSpPr/>
          <p:nvPr userDrawn="1"/>
        </p:nvSpPr>
        <p:spPr>
          <a:xfrm>
            <a:off x="0" y="9273540"/>
            <a:ext cx="6858000" cy="63246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>
              <a:solidFill>
                <a:srgbClr val="081C39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06A358E-4822-452A-AA1B-1A115104474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224016" y="9272016"/>
            <a:ext cx="633984" cy="633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2505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3" y="396700"/>
            <a:ext cx="6172200" cy="1651001"/>
          </a:xfrm>
          <a:prstGeom prst="rect">
            <a:avLst/>
          </a:prstGeom>
        </p:spPr>
        <p:txBody>
          <a:bodyPr vert="horz" lIns="70372" tIns="35186" rIns="70372" bIns="35186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3" y="2311405"/>
            <a:ext cx="6172200" cy="6537502"/>
          </a:xfrm>
          <a:prstGeom prst="rect">
            <a:avLst/>
          </a:prstGeom>
        </p:spPr>
        <p:txBody>
          <a:bodyPr vert="horz" lIns="70372" tIns="35186" rIns="70372" bIns="35186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3" y="9181399"/>
            <a:ext cx="1600200" cy="527402"/>
          </a:xfrm>
          <a:prstGeom prst="rect">
            <a:avLst/>
          </a:prstGeom>
        </p:spPr>
        <p:txBody>
          <a:bodyPr vert="horz" lIns="70372" tIns="35186" rIns="70372" bIns="35186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1CACA-D3C3-45BD-AA96-AF3FE0699961}" type="datetimeFigureOut">
              <a:rPr lang="en-ZA" smtClean="0"/>
              <a:t>2020/12/10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4" y="9181399"/>
            <a:ext cx="2171700" cy="527402"/>
          </a:xfrm>
          <a:prstGeom prst="rect">
            <a:avLst/>
          </a:prstGeom>
        </p:spPr>
        <p:txBody>
          <a:bodyPr vert="horz" lIns="70372" tIns="35186" rIns="70372" bIns="35186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3" y="9181399"/>
            <a:ext cx="1600200" cy="527402"/>
          </a:xfrm>
          <a:prstGeom prst="rect">
            <a:avLst/>
          </a:prstGeom>
        </p:spPr>
        <p:txBody>
          <a:bodyPr vert="horz" lIns="70372" tIns="35186" rIns="70372" bIns="35186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3FD97D-1952-45A0-B8B4-9B2E420F30F9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108557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</p:sldLayoutIdLst>
  <p:txStyles>
    <p:titleStyle>
      <a:lvl1pPr algn="ctr" defTabSz="703722" rtl="0" eaLnBrk="1" latinLnBrk="0" hangingPunct="1"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3896" indent="-263896" algn="l" defTabSz="703722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71774" indent="-219913" algn="l" defTabSz="703722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879653" indent="-175931" algn="l" defTabSz="70372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31514" indent="-175931" algn="l" defTabSz="703722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83375" indent="-175931" algn="l" defTabSz="703722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35236" indent="-175931" algn="l" defTabSz="703722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7097" indent="-175931" algn="l" defTabSz="703722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38958" indent="-175931" algn="l" defTabSz="703722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90820" indent="-175931" algn="l" defTabSz="703722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0372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1861" algn="l" defTabSz="70372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03722" algn="l" defTabSz="70372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55583" algn="l" defTabSz="70372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07444" algn="l" defTabSz="70372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59306" algn="l" defTabSz="70372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11167" algn="l" defTabSz="70372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63028" algn="l" defTabSz="70372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14889" algn="l" defTabSz="70372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sv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Picture 47" descr="A person sitting at a desk in front of a computer&#10;&#10;Description automatically generated">
            <a:extLst>
              <a:ext uri="{FF2B5EF4-FFF2-40B4-BE49-F238E27FC236}">
                <a16:creationId xmlns:a16="http://schemas.microsoft.com/office/drawing/2014/main" id="{98741A57-9A5A-BA4E-8D84-D63A4D2A0A6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052"/>
          <a:stretch/>
        </p:blipFill>
        <p:spPr>
          <a:xfrm flipH="1">
            <a:off x="22901" y="-12760"/>
            <a:ext cx="6921640" cy="2353517"/>
          </a:xfrm>
          <a:prstGeom prst="rect">
            <a:avLst/>
          </a:prstGeom>
        </p:spPr>
      </p:pic>
      <p:sp>
        <p:nvSpPr>
          <p:cNvPr id="49" name="Rectangle 48">
            <a:extLst>
              <a:ext uri="{FF2B5EF4-FFF2-40B4-BE49-F238E27FC236}">
                <a16:creationId xmlns:a16="http://schemas.microsoft.com/office/drawing/2014/main" id="{2111341F-D327-5444-AB42-DB12225AA8B1}"/>
              </a:ext>
            </a:extLst>
          </p:cNvPr>
          <p:cNvSpPr/>
          <p:nvPr/>
        </p:nvSpPr>
        <p:spPr>
          <a:xfrm>
            <a:off x="-743" y="-12760"/>
            <a:ext cx="6885384" cy="2353517"/>
          </a:xfrm>
          <a:prstGeom prst="rect">
            <a:avLst/>
          </a:prstGeom>
          <a:gradFill flip="none" rotWithShape="1">
            <a:gsLst>
              <a:gs pos="34000">
                <a:schemeClr val="accent3">
                  <a:lumMod val="89000"/>
                  <a:alpha val="0"/>
                </a:schemeClr>
              </a:gs>
              <a:gs pos="91000">
                <a:schemeClr val="accent1"/>
              </a:gs>
              <a:gs pos="97000">
                <a:schemeClr val="accent1"/>
              </a:gs>
            </a:gsLst>
            <a:lin ang="13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FAAEEAE-929B-6544-924B-8086E96C96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6976913"/>
              </p:ext>
            </p:extLst>
          </p:nvPr>
        </p:nvGraphicFramePr>
        <p:xfrm>
          <a:off x="1916832" y="3030348"/>
          <a:ext cx="4967809" cy="55533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67809">
                  <a:extLst>
                    <a:ext uri="{9D8B030D-6E8A-4147-A177-3AD203B41FA5}">
                      <a16:colId xmlns:a16="http://schemas.microsoft.com/office/drawing/2014/main" val="1981154086"/>
                    </a:ext>
                  </a:extLst>
                </a:gridCol>
              </a:tblGrid>
              <a:tr h="438402">
                <a:tc>
                  <a:txBody>
                    <a:bodyPr/>
                    <a:lstStyle/>
                    <a:p>
                      <a:pPr lvl="0" algn="just">
                        <a:lnSpc>
                          <a:spcPct val="1500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General Data Protection Regulation (GDPR)</a:t>
                      </a:r>
                    </a:p>
                    <a:p>
                      <a:pPr lvl="0" algn="just">
                        <a:lnSpc>
                          <a:spcPct val="150000"/>
                        </a:lnSpc>
                      </a:pPr>
                      <a:r>
                        <a:rPr lang="en-ZA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 Dec</a:t>
                      </a:r>
                      <a:endParaRPr lang="en-ZA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6431909"/>
                  </a:ext>
                </a:extLst>
              </a:tr>
              <a:tr h="438402">
                <a:tc>
                  <a:txBody>
                    <a:bodyPr/>
                    <a:lstStyle/>
                    <a:p>
                      <a:pPr lvl="0" algn="just">
                        <a:lnSpc>
                          <a:spcPct val="150000"/>
                        </a:lnSpc>
                      </a:pPr>
                      <a:r>
                        <a:rPr lang="en-ZA" sz="1000" b="1" dirty="0">
                          <a:solidFill>
                            <a:schemeClr val="tx1"/>
                          </a:solidFill>
                        </a:rPr>
                        <a:t>COBIT 5 Foundation </a:t>
                      </a:r>
                    </a:p>
                    <a:p>
                      <a:pPr lvl="0" algn="just">
                        <a:lnSpc>
                          <a:spcPct val="150000"/>
                        </a:lnSpc>
                      </a:pPr>
                      <a:r>
                        <a:rPr lang="en-ZA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 Dec</a:t>
                      </a:r>
                      <a:endParaRPr lang="en-ZA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5537202"/>
                  </a:ext>
                </a:extLst>
              </a:tr>
              <a:tr h="438402">
                <a:tc>
                  <a:txBody>
                    <a:bodyPr/>
                    <a:lstStyle/>
                    <a:p>
                      <a:pPr lvl="0" algn="just">
                        <a:lnSpc>
                          <a:spcPct val="150000"/>
                        </a:lnSpc>
                      </a:pPr>
                      <a:r>
                        <a:rPr lang="en-ZA" sz="1000" b="1" dirty="0">
                          <a:solidFill>
                            <a:schemeClr val="tx1"/>
                          </a:solidFill>
                        </a:rPr>
                        <a:t>Change Management</a:t>
                      </a:r>
                    </a:p>
                    <a:p>
                      <a:pPr lvl="0" algn="just">
                        <a:lnSpc>
                          <a:spcPct val="150000"/>
                        </a:lnSpc>
                      </a:pPr>
                      <a:r>
                        <a:rPr lang="en-ZA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 Jan</a:t>
                      </a:r>
                      <a:endParaRPr lang="en-ZA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1489518"/>
                  </a:ext>
                </a:extLst>
              </a:tr>
              <a:tr h="438402">
                <a:tc>
                  <a:txBody>
                    <a:bodyPr/>
                    <a:lstStyle/>
                    <a:p>
                      <a:pPr lvl="0" algn="just">
                        <a:lnSpc>
                          <a:spcPct val="150000"/>
                        </a:lnSpc>
                      </a:pPr>
                      <a:r>
                        <a:rPr lang="en-ZA" sz="1000" b="1" dirty="0" err="1">
                          <a:solidFill>
                            <a:schemeClr val="tx1"/>
                          </a:solidFill>
                        </a:rPr>
                        <a:t>AgilePM</a:t>
                      </a:r>
                      <a:endParaRPr lang="en-ZA" sz="1000" b="1" dirty="0">
                        <a:solidFill>
                          <a:schemeClr val="tx1"/>
                        </a:solidFill>
                      </a:endParaRPr>
                    </a:p>
                    <a:p>
                      <a:pPr lvl="0" algn="just">
                        <a:lnSpc>
                          <a:spcPct val="150000"/>
                        </a:lnSpc>
                      </a:pPr>
                      <a:r>
                        <a:rPr lang="en-ZA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 Jan</a:t>
                      </a:r>
                      <a:endParaRPr lang="en-ZA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4169281"/>
                  </a:ext>
                </a:extLst>
              </a:tr>
              <a:tr h="438402">
                <a:tc>
                  <a:txBody>
                    <a:bodyPr/>
                    <a:lstStyle/>
                    <a:p>
                      <a:pPr lvl="0" algn="just">
                        <a:lnSpc>
                          <a:spcPct val="150000"/>
                        </a:lnSpc>
                      </a:pPr>
                      <a:r>
                        <a:rPr lang="en-ZA" sz="1000" b="1" dirty="0">
                          <a:solidFill>
                            <a:schemeClr val="tx1"/>
                          </a:solidFill>
                        </a:rPr>
                        <a:t>COBIT 5 Foundation </a:t>
                      </a:r>
                    </a:p>
                    <a:p>
                      <a:pPr lvl="0" algn="just">
                        <a:lnSpc>
                          <a:spcPct val="150000"/>
                        </a:lnSpc>
                      </a:pPr>
                      <a:r>
                        <a:rPr lang="en-ZA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 Jan</a:t>
                      </a:r>
                      <a:endParaRPr lang="en-ZA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6329678"/>
                  </a:ext>
                </a:extLst>
              </a:tr>
              <a:tr h="438402">
                <a:tc>
                  <a:txBody>
                    <a:bodyPr/>
                    <a:lstStyle/>
                    <a:p>
                      <a:pPr lvl="0" algn="just">
                        <a:lnSpc>
                          <a:spcPct val="150000"/>
                        </a:lnSpc>
                      </a:pPr>
                      <a:r>
                        <a:rPr lang="en-ZA" sz="1000" b="1" dirty="0" err="1">
                          <a:solidFill>
                            <a:schemeClr val="tx1"/>
                          </a:solidFill>
                        </a:rPr>
                        <a:t>AgileBA</a:t>
                      </a:r>
                      <a:endParaRPr lang="en-ZA" sz="1000" b="1" dirty="0">
                        <a:solidFill>
                          <a:schemeClr val="tx1"/>
                        </a:solidFill>
                      </a:endParaRPr>
                    </a:p>
                    <a:p>
                      <a:pPr lvl="0" algn="just">
                        <a:lnSpc>
                          <a:spcPct val="150000"/>
                        </a:lnSpc>
                      </a:pPr>
                      <a:r>
                        <a:rPr lang="en-ZA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 Jan</a:t>
                      </a:r>
                      <a:endParaRPr lang="en-ZA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5060076"/>
                  </a:ext>
                </a:extLst>
              </a:tr>
              <a:tr h="438402">
                <a:tc>
                  <a:txBody>
                    <a:bodyPr/>
                    <a:lstStyle/>
                    <a:p>
                      <a:pPr lvl="0" algn="just">
                        <a:lnSpc>
                          <a:spcPct val="150000"/>
                        </a:lnSpc>
                      </a:pPr>
                      <a:r>
                        <a:rPr lang="en-ZA" sz="1000" b="1" dirty="0">
                          <a:solidFill>
                            <a:schemeClr val="tx1"/>
                          </a:solidFill>
                        </a:rPr>
                        <a:t>COBIT 5 Implementation</a:t>
                      </a:r>
                    </a:p>
                    <a:p>
                      <a:pPr lvl="0" algn="just">
                        <a:lnSpc>
                          <a:spcPct val="150000"/>
                        </a:lnSpc>
                      </a:pPr>
                      <a:r>
                        <a:rPr lang="en-ZA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 Jan</a:t>
                      </a:r>
                      <a:endParaRPr lang="en-ZA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5806077"/>
                  </a:ext>
                </a:extLst>
              </a:tr>
              <a:tr h="438402">
                <a:tc>
                  <a:txBody>
                    <a:bodyPr/>
                    <a:lstStyle/>
                    <a:p>
                      <a:pPr lvl="0" algn="just">
                        <a:lnSpc>
                          <a:spcPct val="150000"/>
                        </a:lnSpc>
                      </a:pPr>
                      <a:r>
                        <a:rPr lang="en-ZA" sz="1000" b="1" dirty="0" err="1">
                          <a:solidFill>
                            <a:schemeClr val="tx1"/>
                          </a:solidFill>
                        </a:rPr>
                        <a:t>AgileBA</a:t>
                      </a:r>
                      <a:endParaRPr lang="en-ZA" sz="1000" b="1" dirty="0">
                        <a:solidFill>
                          <a:schemeClr val="tx1"/>
                        </a:solidFill>
                      </a:endParaRPr>
                    </a:p>
                    <a:p>
                      <a:pPr lvl="0" algn="just">
                        <a:lnSpc>
                          <a:spcPct val="150000"/>
                        </a:lnSpc>
                      </a:pPr>
                      <a:r>
                        <a:rPr lang="en-ZA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 Jan</a:t>
                      </a:r>
                      <a:endParaRPr lang="en-ZA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2903790"/>
                  </a:ext>
                </a:extLst>
              </a:tr>
              <a:tr h="438402">
                <a:tc>
                  <a:txBody>
                    <a:bodyPr/>
                    <a:lstStyle/>
                    <a:p>
                      <a:pPr lvl="0" algn="just">
                        <a:lnSpc>
                          <a:spcPct val="150000"/>
                        </a:lnSpc>
                      </a:pPr>
                      <a:r>
                        <a:rPr lang="en-ZA" sz="1000" b="1" dirty="0">
                          <a:solidFill>
                            <a:schemeClr val="tx1"/>
                          </a:solidFill>
                        </a:rPr>
                        <a:t>ISO/IEC 27001</a:t>
                      </a:r>
                    </a:p>
                    <a:p>
                      <a:pPr lvl="0" algn="just">
                        <a:lnSpc>
                          <a:spcPct val="150000"/>
                        </a:lnSpc>
                      </a:pPr>
                      <a:r>
                        <a:rPr lang="en-ZA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 Jan</a:t>
                      </a:r>
                      <a:endParaRPr lang="en-ZA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7716559"/>
                  </a:ext>
                </a:extLst>
              </a:tr>
              <a:tr h="438402">
                <a:tc>
                  <a:txBody>
                    <a:bodyPr/>
                    <a:lstStyle/>
                    <a:p>
                      <a:pPr lvl="0" algn="just">
                        <a:lnSpc>
                          <a:spcPct val="150000"/>
                        </a:lnSpc>
                      </a:pPr>
                      <a:endParaRPr lang="en-ZA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9946400"/>
                  </a:ext>
                </a:extLst>
              </a:tr>
              <a:tr h="438402">
                <a:tc>
                  <a:txBody>
                    <a:bodyPr/>
                    <a:lstStyle/>
                    <a:p>
                      <a:pPr lvl="0" algn="just">
                        <a:lnSpc>
                          <a:spcPct val="150000"/>
                        </a:lnSpc>
                      </a:pPr>
                      <a:endParaRPr lang="en-ZA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0240972"/>
                  </a:ext>
                </a:extLst>
              </a:tr>
            </a:tbl>
          </a:graphicData>
        </a:graphic>
      </p:graphicFrame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393F4AC-6923-4A7B-836A-2295D081D050}"/>
              </a:ext>
            </a:extLst>
          </p:cNvPr>
          <p:cNvCxnSpPr>
            <a:cxnSpLocks/>
          </p:cNvCxnSpPr>
          <p:nvPr/>
        </p:nvCxnSpPr>
        <p:spPr>
          <a:xfrm>
            <a:off x="1916832" y="2956222"/>
            <a:ext cx="0" cy="5309146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C7A9645E-759C-8247-93DD-D41A96F41C05}"/>
              </a:ext>
            </a:extLst>
          </p:cNvPr>
          <p:cNvSpPr/>
          <p:nvPr/>
        </p:nvSpPr>
        <p:spPr>
          <a:xfrm>
            <a:off x="0" y="3523490"/>
            <a:ext cx="1916832" cy="54016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66614C0-863C-7545-9FCC-A06F3F2296D7}"/>
              </a:ext>
            </a:extLst>
          </p:cNvPr>
          <p:cNvGrpSpPr/>
          <p:nvPr/>
        </p:nvGrpSpPr>
        <p:grpSpPr>
          <a:xfrm>
            <a:off x="-744" y="3008784"/>
            <a:ext cx="2528090" cy="596018"/>
            <a:chOff x="-744" y="5457056"/>
            <a:chExt cx="2528090" cy="596018"/>
          </a:xfrm>
        </p:grpSpPr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884E45EC-754F-D14D-8BF0-D7FE55C624B4}"/>
                </a:ext>
              </a:extLst>
            </p:cNvPr>
            <p:cNvSpPr/>
            <p:nvPr/>
          </p:nvSpPr>
          <p:spPr>
            <a:xfrm>
              <a:off x="-744" y="5457056"/>
              <a:ext cx="1917576" cy="59601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F9EFC3BA-A9E3-3847-A806-D099128E3335}"/>
                </a:ext>
              </a:extLst>
            </p:cNvPr>
            <p:cNvSpPr txBox="1"/>
            <p:nvPr/>
          </p:nvSpPr>
          <p:spPr>
            <a:xfrm>
              <a:off x="480056" y="5590421"/>
              <a:ext cx="204729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Dec – Jan 2021</a:t>
              </a:r>
            </a:p>
          </p:txBody>
        </p:sp>
      </p:grpSp>
      <p:sp>
        <p:nvSpPr>
          <p:cNvPr id="47" name="TextBox 46">
            <a:extLst>
              <a:ext uri="{FF2B5EF4-FFF2-40B4-BE49-F238E27FC236}">
                <a16:creationId xmlns:a16="http://schemas.microsoft.com/office/drawing/2014/main" id="{791DFABF-2BA4-E04F-B78D-27C81F20CF6A}"/>
              </a:ext>
            </a:extLst>
          </p:cNvPr>
          <p:cNvSpPr txBox="1"/>
          <p:nvPr/>
        </p:nvSpPr>
        <p:spPr>
          <a:xfrm>
            <a:off x="2636912" y="2504728"/>
            <a:ext cx="31994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pc="300" dirty="0">
                <a:solidFill>
                  <a:schemeClr val="accent2"/>
                </a:solidFill>
              </a:rPr>
              <a:t>Training dates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4F91F30-0066-4A4E-99A4-FB6FB326812F}"/>
              </a:ext>
            </a:extLst>
          </p:cNvPr>
          <p:cNvSpPr/>
          <p:nvPr/>
        </p:nvSpPr>
        <p:spPr>
          <a:xfrm>
            <a:off x="0" y="8880833"/>
            <a:ext cx="6885384" cy="102516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0" name="Graphic 79" descr="Daily calendar">
            <a:extLst>
              <a:ext uri="{FF2B5EF4-FFF2-40B4-BE49-F238E27FC236}">
                <a16:creationId xmlns:a16="http://schemas.microsoft.com/office/drawing/2014/main" id="{E9E8BBDD-03F3-9842-BFDB-EBBBFA044114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7424" y="3094864"/>
            <a:ext cx="417976" cy="417976"/>
          </a:xfrm>
          <a:prstGeom prst="rect">
            <a:avLst/>
          </a:prstGeom>
        </p:spPr>
      </p:pic>
      <p:sp>
        <p:nvSpPr>
          <p:cNvPr id="41" name="Rectangle 40">
            <a:extLst>
              <a:ext uri="{FF2B5EF4-FFF2-40B4-BE49-F238E27FC236}">
                <a16:creationId xmlns:a16="http://schemas.microsoft.com/office/drawing/2014/main" id="{F552627A-835A-0144-9E43-58AC20A0D344}"/>
              </a:ext>
            </a:extLst>
          </p:cNvPr>
          <p:cNvSpPr/>
          <p:nvPr/>
        </p:nvSpPr>
        <p:spPr>
          <a:xfrm>
            <a:off x="5298407" y="1934147"/>
            <a:ext cx="1631852" cy="728289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6" name="Picture 25" descr="A picture containing text&#10;&#10;Description automatically generated">
            <a:extLst>
              <a:ext uri="{FF2B5EF4-FFF2-40B4-BE49-F238E27FC236}">
                <a16:creationId xmlns:a16="http://schemas.microsoft.com/office/drawing/2014/main" id="{DBE92391-FE3A-B440-AFF5-898DC12EDBE9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034" b="3789"/>
          <a:stretch/>
        </p:blipFill>
        <p:spPr>
          <a:xfrm>
            <a:off x="5181524" y="2007277"/>
            <a:ext cx="1631852" cy="569459"/>
          </a:xfrm>
          <a:prstGeom prst="rect">
            <a:avLst/>
          </a:prstGeom>
        </p:spPr>
      </p:pic>
      <p:sp>
        <p:nvSpPr>
          <p:cNvPr id="51" name="TextBox 50">
            <a:extLst>
              <a:ext uri="{FF2B5EF4-FFF2-40B4-BE49-F238E27FC236}">
                <a16:creationId xmlns:a16="http://schemas.microsoft.com/office/drawing/2014/main" id="{650E39F6-E8BF-154C-B0EC-24EE8E476A18}"/>
              </a:ext>
            </a:extLst>
          </p:cNvPr>
          <p:cNvSpPr txBox="1"/>
          <p:nvPr/>
        </p:nvSpPr>
        <p:spPr>
          <a:xfrm>
            <a:off x="251754" y="211977"/>
            <a:ext cx="35372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4000" b="1" spc="300" dirty="0">
                <a:solidFill>
                  <a:schemeClr val="bg1"/>
                </a:solidFill>
              </a:rPr>
              <a:t>APMG </a:t>
            </a:r>
            <a:endParaRPr lang="en-ZA" sz="4000" spc="300" dirty="0">
              <a:solidFill>
                <a:schemeClr val="bg1"/>
              </a:solidFill>
            </a:endParaRPr>
          </a:p>
        </p:txBody>
      </p:sp>
      <p:sp>
        <p:nvSpPr>
          <p:cNvPr id="52" name="Rounded Rectangle 51">
            <a:extLst>
              <a:ext uri="{FF2B5EF4-FFF2-40B4-BE49-F238E27FC236}">
                <a16:creationId xmlns:a16="http://schemas.microsoft.com/office/drawing/2014/main" id="{AFCDD07A-F5E4-0E42-824D-CAE558D20493}"/>
              </a:ext>
            </a:extLst>
          </p:cNvPr>
          <p:cNvSpPr/>
          <p:nvPr/>
        </p:nvSpPr>
        <p:spPr>
          <a:xfrm>
            <a:off x="322487" y="1555931"/>
            <a:ext cx="2204859" cy="334130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08493227-8128-7046-A14B-917ACC2E715B}"/>
              </a:ext>
            </a:extLst>
          </p:cNvPr>
          <p:cNvSpPr/>
          <p:nvPr/>
        </p:nvSpPr>
        <p:spPr>
          <a:xfrm>
            <a:off x="323839" y="1552790"/>
            <a:ext cx="1838965" cy="303416"/>
          </a:xfrm>
          <a:prstGeom prst="rect">
            <a:avLst/>
          </a:prstGeom>
        </p:spPr>
        <p:txBody>
          <a:bodyPr wrap="none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ZA" sz="1050" b="1" dirty="0">
                <a:solidFill>
                  <a:schemeClr val="bg1"/>
                </a:solidFill>
                <a:latin typeface="Century Gothic"/>
              </a:rPr>
              <a:t>Email: </a:t>
            </a:r>
            <a:r>
              <a:rPr lang="en-ZA" sz="1050" b="1" dirty="0" err="1">
                <a:solidFill>
                  <a:schemeClr val="bg1"/>
                </a:solidFill>
                <a:latin typeface="Century Gothic"/>
              </a:rPr>
              <a:t>info@torque-it.com</a:t>
            </a:r>
            <a:endParaRPr lang="en-US" sz="1050" b="1" dirty="0">
              <a:solidFill>
                <a:schemeClr val="bg1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8648678F-6FB7-0A45-9D4D-6A5D8D4DF843}"/>
              </a:ext>
            </a:extLst>
          </p:cNvPr>
          <p:cNvSpPr/>
          <p:nvPr/>
        </p:nvSpPr>
        <p:spPr>
          <a:xfrm>
            <a:off x="306859" y="863880"/>
            <a:ext cx="2114029" cy="31393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ZA" sz="1100" b="1" spc="300" dirty="0">
                <a:solidFill>
                  <a:schemeClr val="bg1"/>
                </a:solidFill>
                <a:latin typeface="Century Gothic"/>
              </a:rPr>
              <a:t>Certifications</a:t>
            </a:r>
            <a:endParaRPr lang="en-US" sz="1100" spc="300" dirty="0">
              <a:solidFill>
                <a:schemeClr val="bg1"/>
              </a:solidFill>
            </a:endParaRPr>
          </a:p>
        </p:txBody>
      </p:sp>
      <p:pic>
        <p:nvPicPr>
          <p:cNvPr id="13" name="Graphic 12" descr="Advertising outline">
            <a:extLst>
              <a:ext uri="{FF2B5EF4-FFF2-40B4-BE49-F238E27FC236}">
                <a16:creationId xmlns:a16="http://schemas.microsoft.com/office/drawing/2014/main" id="{9A4E2718-53D9-604A-AEB6-C5AB216DCF7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018312" y="2440693"/>
            <a:ext cx="509034" cy="509034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5DBB68A9-F5F5-C446-9AC0-0DE7CFB7335B}"/>
              </a:ext>
            </a:extLst>
          </p:cNvPr>
          <p:cNvSpPr txBox="1"/>
          <p:nvPr/>
        </p:nvSpPr>
        <p:spPr>
          <a:xfrm>
            <a:off x="92518" y="8985447"/>
            <a:ext cx="180784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Follow us on:</a:t>
            </a:r>
          </a:p>
        </p:txBody>
      </p:sp>
      <p:pic>
        <p:nvPicPr>
          <p:cNvPr id="1032" name="Picture 8" descr="Black line linkedin social icon -">
            <a:extLst>
              <a:ext uri="{FF2B5EF4-FFF2-40B4-BE49-F238E27FC236}">
                <a16:creationId xmlns:a16="http://schemas.microsoft.com/office/drawing/2014/main" id="{7FE347FE-341D-1949-8A31-43DC0C82EE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644" y="9273480"/>
            <a:ext cx="460092" cy="460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facebook-icon-png-black - Rutgerson Marin">
            <a:extLst>
              <a:ext uri="{FF2B5EF4-FFF2-40B4-BE49-F238E27FC236}">
                <a16:creationId xmlns:a16="http://schemas.microsoft.com/office/drawing/2014/main" id="{0E89B5AA-0D31-794E-B623-6370D95E44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083" y="9300411"/>
            <a:ext cx="370808" cy="367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2032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8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52460"/>
      </a:accent1>
      <a:accent2>
        <a:srgbClr val="F05923"/>
      </a:accent2>
      <a:accent3>
        <a:srgbClr val="636466"/>
      </a:accent3>
      <a:accent4>
        <a:srgbClr val="424242"/>
      </a:accent4>
      <a:accent5>
        <a:srgbClr val="F05923"/>
      </a:accent5>
      <a:accent6>
        <a:srgbClr val="052460"/>
      </a:accent6>
      <a:hlink>
        <a:srgbClr val="0563C1"/>
      </a:hlink>
      <a:folHlink>
        <a:srgbClr val="954F72"/>
      </a:folHlink>
    </a:clrScheme>
    <a:fontScheme name="Adcorp">
      <a:majorFont>
        <a:latin typeface="Arial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MI - Profile - Oct 2019" id="{C8CB0C13-637A-2F40-B2AB-202B3175C9CF}" vid="{A6034BC5-6253-7E4E-8658-6EC12CFD16B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2043</TotalTime>
  <Words>62</Words>
  <Application>Microsoft Office PowerPoint</Application>
  <PresentationFormat>A4 Paper (210x297 mm)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 Fenn</dc:creator>
  <cp:lastModifiedBy>Emma Vernon</cp:lastModifiedBy>
  <cp:revision>78</cp:revision>
  <cp:lastPrinted>2016-07-22T08:57:08Z</cp:lastPrinted>
  <dcterms:created xsi:type="dcterms:W3CDTF">2019-11-05T08:56:39Z</dcterms:created>
  <dcterms:modified xsi:type="dcterms:W3CDTF">2020-12-10T07:51:35Z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